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2" d="100"/>
          <a:sy n="72"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47197-1625-46DB-97A8-D7C75CBB48AC}" type="datetimeFigureOut">
              <a:rPr lang="en-US" smtClean="0"/>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49BBDD-09EB-49E1-9862-D251D8D1E841}" type="slidenum">
              <a:rPr lang="en-US" smtClean="0"/>
              <a:t>‹#›</a:t>
            </a:fld>
            <a:endParaRPr lang="en-US"/>
          </a:p>
        </p:txBody>
      </p:sp>
    </p:spTree>
    <p:extLst>
      <p:ext uri="{BB962C8B-B14F-4D97-AF65-F5344CB8AC3E}">
        <p14:creationId xmlns:p14="http://schemas.microsoft.com/office/powerpoint/2010/main" val="2452215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literacy is related to culture and language.</a:t>
            </a:r>
            <a:endParaRPr lang="en-US" dirty="0"/>
          </a:p>
        </p:txBody>
      </p:sp>
      <p:sp>
        <p:nvSpPr>
          <p:cNvPr id="4" name="Slide Number Placeholder 3"/>
          <p:cNvSpPr>
            <a:spLocks noGrp="1"/>
          </p:cNvSpPr>
          <p:nvPr>
            <p:ph type="sldNum" sz="quarter" idx="10"/>
          </p:nvPr>
        </p:nvSpPr>
        <p:spPr/>
        <p:txBody>
          <a:bodyPr/>
          <a:lstStyle/>
          <a:p>
            <a:fld id="{BC49BBDD-09EB-49E1-9862-D251D8D1E841}" type="slidenum">
              <a:rPr lang="en-US" smtClean="0"/>
              <a:t>5</a:t>
            </a:fld>
            <a:endParaRPr lang="en-US"/>
          </a:p>
        </p:txBody>
      </p:sp>
    </p:spTree>
    <p:extLst>
      <p:ext uri="{BB962C8B-B14F-4D97-AF65-F5344CB8AC3E}">
        <p14:creationId xmlns:p14="http://schemas.microsoft.com/office/powerpoint/2010/main" val="29170799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8/13/2020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Cultural Competence Interview Analysis</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Student’s Name</a:t>
            </a:r>
          </a:p>
          <a:p>
            <a:r>
              <a:rPr lang="en-US" dirty="0" smtClean="0"/>
              <a:t>University</a:t>
            </a:r>
          </a:p>
          <a:p>
            <a:r>
              <a:rPr lang="en-US" dirty="0" smtClean="0"/>
              <a:t>Course</a:t>
            </a:r>
          </a:p>
          <a:p>
            <a:r>
              <a:rPr lang="en-US" dirty="0" smtClean="0"/>
              <a:t>Date</a:t>
            </a:r>
            <a:endParaRPr lang="en-US" dirty="0"/>
          </a:p>
        </p:txBody>
      </p:sp>
    </p:spTree>
    <p:extLst>
      <p:ext uri="{BB962C8B-B14F-4D97-AF65-F5344CB8AC3E}">
        <p14:creationId xmlns:p14="http://schemas.microsoft.com/office/powerpoint/2010/main" val="2063205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Cultural competence in healthcare refers to the ability to provide health care to patients with diverse beliefs, behaviors and values. </a:t>
            </a:r>
          </a:p>
          <a:p>
            <a:r>
              <a:rPr lang="en-US" dirty="0" smtClean="0"/>
              <a:t>As a healthcare provider, one should respect the culture and behavior of the patients to meet the patient’s cultural, social and linguistic needs. </a:t>
            </a:r>
          </a:p>
          <a:p>
            <a:r>
              <a:rPr lang="en-US" dirty="0"/>
              <a:t>I choose to interview a </a:t>
            </a:r>
            <a:r>
              <a:rPr lang="en-US" dirty="0" smtClean="0"/>
              <a:t>32-year old Hispanic parent who is diabetic and obese to gain on the Hispanic culture and different health issues affecting them. </a:t>
            </a:r>
            <a:endParaRPr lang="en-US" dirty="0"/>
          </a:p>
        </p:txBody>
      </p:sp>
    </p:spTree>
    <p:extLst>
      <p:ext uri="{BB962C8B-B14F-4D97-AF65-F5344CB8AC3E}">
        <p14:creationId xmlns:p14="http://schemas.microsoft.com/office/powerpoint/2010/main" val="251765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Hispanic Community Literature Review</a:t>
            </a:r>
            <a:endParaRPr lang="en-US" dirty="0"/>
          </a:p>
        </p:txBody>
      </p:sp>
      <p:sp>
        <p:nvSpPr>
          <p:cNvPr id="3" name="Content Placeholder 2"/>
          <p:cNvSpPr>
            <a:spLocks noGrp="1"/>
          </p:cNvSpPr>
          <p:nvPr>
            <p:ph idx="1"/>
          </p:nvPr>
        </p:nvSpPr>
        <p:spPr/>
        <p:txBody>
          <a:bodyPr/>
          <a:lstStyle/>
          <a:p>
            <a:r>
              <a:rPr lang="en-US" dirty="0" smtClean="0"/>
              <a:t>The Hispanic community are not well informed about healthcare. The community has little understanding on quality health care due to language barrier.</a:t>
            </a:r>
          </a:p>
          <a:p>
            <a:r>
              <a:rPr lang="en-US" dirty="0"/>
              <a:t>T</a:t>
            </a:r>
            <a:r>
              <a:rPr lang="en-US" dirty="0" smtClean="0"/>
              <a:t>he Hispanics are faced with various social, economic and cultural that can be used to explain Hispanic healthcare disparities. </a:t>
            </a:r>
          </a:p>
          <a:p>
            <a:r>
              <a:rPr lang="en-US" dirty="0" smtClean="0"/>
              <a:t>The Hispanic culture places a strong value on the essence of the family. The community live in large families in the same household or in the </a:t>
            </a:r>
            <a:r>
              <a:rPr lang="en-US" dirty="0"/>
              <a:t>same </a:t>
            </a:r>
            <a:r>
              <a:rPr lang="en-US" dirty="0" smtClean="0"/>
              <a:t>neighborhood (</a:t>
            </a:r>
            <a:r>
              <a:rPr lang="en-US" dirty="0"/>
              <a:t>Escobedo et al., 2019). </a:t>
            </a:r>
          </a:p>
        </p:txBody>
      </p:sp>
    </p:spTree>
    <p:extLst>
      <p:ext uri="{BB962C8B-B14F-4D97-AF65-F5344CB8AC3E}">
        <p14:creationId xmlns:p14="http://schemas.microsoft.com/office/powerpoint/2010/main" val="3138060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Hispanics have grown to become the second largest community in Virginia with an estimated population of </a:t>
            </a:r>
            <a:r>
              <a:rPr lang="en-US" dirty="0"/>
              <a:t>741,000 </a:t>
            </a:r>
            <a:r>
              <a:rPr lang="en-US" dirty="0" smtClean="0"/>
              <a:t>people (</a:t>
            </a:r>
            <a:r>
              <a:rPr lang="en-US" dirty="0"/>
              <a:t>Mondragon et al., 2016). </a:t>
            </a:r>
            <a:endParaRPr lang="en-US" dirty="0" smtClean="0"/>
          </a:p>
          <a:p>
            <a:r>
              <a:rPr lang="en-US" dirty="0" smtClean="0"/>
              <a:t>Social determinants of health like low health literacy, culture and language barriers have been portrayed as the major causes of health disparities affecting the Hispanics. </a:t>
            </a:r>
          </a:p>
          <a:p>
            <a:r>
              <a:rPr lang="en-US" dirty="0" smtClean="0"/>
              <a:t>The most common areas of concern are cardiovascular diseases, obesity and diabetes. These health concerns are related to modifiable, behavioral risk factors  such as tobacco, alcohol, nutrition, weight, physical activities as well as chronic illnesses. </a:t>
            </a:r>
            <a:endParaRPr lang="en-US" dirty="0"/>
          </a:p>
        </p:txBody>
      </p:sp>
    </p:spTree>
    <p:extLst>
      <p:ext uri="{BB962C8B-B14F-4D97-AF65-F5344CB8AC3E}">
        <p14:creationId xmlns:p14="http://schemas.microsoft.com/office/powerpoint/2010/main" val="201486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Comparison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From the interview, it is evident that health literacy is a major problem among the Hispanics. This contrasts with findings from the literature provided by various researchers.</a:t>
            </a:r>
          </a:p>
          <a:p>
            <a:r>
              <a:rPr lang="en-US" dirty="0" smtClean="0"/>
              <a:t>My respondent asserts that her family has a diabetes history and most of the people living in the neighborhood have been diagnosed with diabetes. This contrasts with the research by </a:t>
            </a:r>
            <a:r>
              <a:rPr lang="en-US" dirty="0" err="1" smtClean="0"/>
              <a:t>Escubedo</a:t>
            </a:r>
            <a:r>
              <a:rPr lang="en-US" dirty="0" smtClean="0"/>
              <a:t> et al (2019) that points ought that cases of diabetes has been on the rise over years among the Hispanics.</a:t>
            </a:r>
          </a:p>
          <a:p>
            <a:r>
              <a:rPr lang="en-US" dirty="0" smtClean="0"/>
              <a:t>However, the responses from the respondent varies from literature review as the respondent asserts that she can effectively communicate without facing linguistic barriers., a problem that has been pointed out by various researchers to affect healthcare in the U.S. </a:t>
            </a:r>
            <a:endParaRPr lang="en-US" dirty="0"/>
          </a:p>
        </p:txBody>
      </p:sp>
    </p:spTree>
    <p:extLst>
      <p:ext uri="{BB962C8B-B14F-4D97-AF65-F5344CB8AC3E}">
        <p14:creationId xmlns:p14="http://schemas.microsoft.com/office/powerpoint/2010/main" val="390748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for Clinical Practice</a:t>
            </a:r>
            <a:endParaRPr lang="en-US"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smtClean="0"/>
              <a:t>Healthcare professionals should receive cultural competence and awareness training to improve patient-provider communication and reduce heath disparities in </a:t>
            </a:r>
            <a:r>
              <a:rPr lang="en-US" dirty="0"/>
              <a:t>the </a:t>
            </a:r>
            <a:r>
              <a:rPr lang="en-US" dirty="0" smtClean="0"/>
              <a:t>country (</a:t>
            </a:r>
            <a:r>
              <a:rPr lang="en-US" dirty="0"/>
              <a:t>Brown et al., 2018).</a:t>
            </a:r>
            <a:endParaRPr lang="en-US" dirty="0" smtClean="0"/>
          </a:p>
          <a:p>
            <a:pPr>
              <a:buFont typeface="Arial" panose="020B0604020202020204" pitchFamily="34" charset="0"/>
              <a:buChar char="•"/>
            </a:pPr>
            <a:r>
              <a:rPr lang="en-US" dirty="0" smtClean="0"/>
              <a:t>Nurses should be educated on transcultural nursing practice that focuses on the knowledge and skills needed to assess, plan, implement and evaluate culturally competent nursing care.</a:t>
            </a:r>
          </a:p>
          <a:p>
            <a:pPr>
              <a:buFont typeface="Arial" panose="020B0604020202020204" pitchFamily="34" charset="0"/>
              <a:buChar char="•"/>
            </a:pPr>
            <a:r>
              <a:rPr lang="en-US" dirty="0" smtClean="0"/>
              <a:t>Nurses should demonstrate the ability to collect relevant cultural data and to conduct physical evaluations in a culturally sensitive manner.</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932810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for Research</a:t>
            </a:r>
            <a:endParaRPr lang="en-US" dirty="0"/>
          </a:p>
        </p:txBody>
      </p:sp>
      <p:sp>
        <p:nvSpPr>
          <p:cNvPr id="3" name="Content Placeholder 2"/>
          <p:cNvSpPr>
            <a:spLocks noGrp="1"/>
          </p:cNvSpPr>
          <p:nvPr>
            <p:ph idx="1"/>
          </p:nvPr>
        </p:nvSpPr>
        <p:spPr/>
        <p:txBody>
          <a:bodyPr/>
          <a:lstStyle/>
          <a:p>
            <a:r>
              <a:rPr lang="en-US" dirty="0" smtClean="0"/>
              <a:t>Researchers should evaluate the incorporation of culture-specific attitudes and values into health promotion tools. </a:t>
            </a:r>
          </a:p>
          <a:p>
            <a:r>
              <a:rPr lang="en-US" dirty="0" smtClean="0"/>
              <a:t>Research should also be directed on genetic variation to identify the cause of chronic illnesses among the Hispanics. </a:t>
            </a:r>
          </a:p>
          <a:p>
            <a:r>
              <a:rPr lang="en-US" dirty="0" smtClean="0"/>
              <a:t>Nursing students should embark of research to assess , summarize and make effective conclusions on social determinants of health. Health disparities, mortality and morbidity as well as health risks among </a:t>
            </a:r>
            <a:r>
              <a:rPr lang="en-US" dirty="0"/>
              <a:t>the </a:t>
            </a:r>
            <a:r>
              <a:rPr lang="en-US" dirty="0" smtClean="0"/>
              <a:t>Hispanics (</a:t>
            </a:r>
            <a:r>
              <a:rPr lang="en-US" dirty="0"/>
              <a:t>National Alliance for Hispanic Health, 2018). </a:t>
            </a:r>
          </a:p>
        </p:txBody>
      </p:sp>
    </p:spTree>
    <p:extLst>
      <p:ext uri="{BB962C8B-B14F-4D97-AF65-F5344CB8AC3E}">
        <p14:creationId xmlns:p14="http://schemas.microsoft.com/office/powerpoint/2010/main" val="4484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the Healthcare Organization</a:t>
            </a:r>
            <a:endParaRPr lang="en-US" dirty="0"/>
          </a:p>
        </p:txBody>
      </p:sp>
      <p:sp>
        <p:nvSpPr>
          <p:cNvPr id="3" name="Content Placeholder 2"/>
          <p:cNvSpPr>
            <a:spLocks noGrp="1"/>
          </p:cNvSpPr>
          <p:nvPr>
            <p:ph idx="1"/>
          </p:nvPr>
        </p:nvSpPr>
        <p:spPr/>
        <p:txBody>
          <a:bodyPr/>
          <a:lstStyle/>
          <a:p>
            <a:r>
              <a:rPr lang="en-US" dirty="0"/>
              <a:t>As a healthcare provider, I would recommend for </a:t>
            </a:r>
            <a:r>
              <a:rPr lang="en-US" dirty="0" smtClean="0"/>
              <a:t>intervention by healthcare organizations </a:t>
            </a:r>
            <a:r>
              <a:rPr lang="en-US" dirty="0"/>
              <a:t>to improve health knowledge and diabetes management in the Hispanic community and among all populations with limited health literacy. </a:t>
            </a:r>
            <a:endParaRPr lang="en-US" dirty="0" smtClean="0"/>
          </a:p>
          <a:p>
            <a:r>
              <a:rPr lang="en-US" dirty="0" smtClean="0"/>
              <a:t>Healthcare organizations should adopt a formal program of cultural competence training for its nursing employees, using the cultural competence training resources. </a:t>
            </a:r>
          </a:p>
          <a:p>
            <a:endParaRPr lang="en-US" dirty="0"/>
          </a:p>
        </p:txBody>
      </p:sp>
    </p:spTree>
    <p:extLst>
      <p:ext uri="{BB962C8B-B14F-4D97-AF65-F5344CB8AC3E}">
        <p14:creationId xmlns:p14="http://schemas.microsoft.com/office/powerpoint/2010/main" val="3389203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the exercise to future practice</a:t>
            </a:r>
            <a:endParaRPr lang="en-US" dirty="0"/>
          </a:p>
        </p:txBody>
      </p:sp>
      <p:sp>
        <p:nvSpPr>
          <p:cNvPr id="3" name="Content Placeholder 2"/>
          <p:cNvSpPr>
            <a:spLocks noGrp="1"/>
          </p:cNvSpPr>
          <p:nvPr>
            <p:ph idx="1"/>
          </p:nvPr>
        </p:nvSpPr>
        <p:spPr/>
        <p:txBody>
          <a:bodyPr/>
          <a:lstStyle/>
          <a:p>
            <a:r>
              <a:rPr lang="en-US" dirty="0"/>
              <a:t>From the interview, the </a:t>
            </a:r>
            <a:r>
              <a:rPr lang="en-US" dirty="0" smtClean="0"/>
              <a:t>healthcare students have learnt that nutrition has a </a:t>
            </a:r>
            <a:r>
              <a:rPr lang="en-US" dirty="0"/>
              <a:t>significant role to </a:t>
            </a:r>
            <a:r>
              <a:rPr lang="en-US" dirty="0" smtClean="0"/>
              <a:t>play in managing diabetes.  </a:t>
            </a:r>
            <a:r>
              <a:rPr lang="en-US" dirty="0"/>
              <a:t>The </a:t>
            </a:r>
            <a:r>
              <a:rPr lang="en-US" dirty="0" smtClean="0"/>
              <a:t>patient I </a:t>
            </a:r>
            <a:r>
              <a:rPr lang="en-US" dirty="0"/>
              <a:t>chose </a:t>
            </a:r>
            <a:r>
              <a:rPr lang="en-US" dirty="0" smtClean="0"/>
              <a:t>for my respondent manages her condition through health eating. </a:t>
            </a:r>
          </a:p>
          <a:p>
            <a:r>
              <a:rPr lang="en-US" dirty="0"/>
              <a:t>According to the interview, it is evident that </a:t>
            </a:r>
            <a:r>
              <a:rPr lang="en-US" dirty="0" smtClean="0"/>
              <a:t>the Hispanic community has been affected by health disparities due to poor access to healthcare. Therefore, this analysis creates awareness among the healthcare providers on how to reduce the health disparities regardless of the barriers. </a:t>
            </a:r>
          </a:p>
          <a:p>
            <a:endParaRPr lang="en-US" dirty="0"/>
          </a:p>
        </p:txBody>
      </p:sp>
    </p:spTree>
    <p:extLst>
      <p:ext uri="{BB962C8B-B14F-4D97-AF65-F5344CB8AC3E}">
        <p14:creationId xmlns:p14="http://schemas.microsoft.com/office/powerpoint/2010/main" val="4157409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endParaRPr lang="en-US" dirty="0"/>
          </a:p>
          <a:p>
            <a:r>
              <a:rPr lang="en-US" sz="2600" dirty="0"/>
              <a:t>Brown, L. D., Vasquez, D., Salinas, J. J., Tang, X., &amp; </a:t>
            </a:r>
            <a:r>
              <a:rPr lang="en-US" sz="2600" dirty="0" err="1"/>
              <a:t>Balcázar</a:t>
            </a:r>
            <a:r>
              <a:rPr lang="en-US" sz="2600" dirty="0"/>
              <a:t>, H. (2018). Evaluation of healthy fit: A community health worker model to address Hispanic health disparities. Preventing Chronic Disease, 15. https://doi.org/10.5888/pcd15.170347</a:t>
            </a:r>
          </a:p>
          <a:p>
            <a:r>
              <a:rPr lang="en-US" sz="2600" dirty="0"/>
              <a:t>Escobedo, P., Gonzalez, K. D., </a:t>
            </a:r>
            <a:r>
              <a:rPr lang="en-US" sz="2600" dirty="0" err="1"/>
              <a:t>Kuhlberg</a:t>
            </a:r>
            <a:r>
              <a:rPr lang="en-US" sz="2600" dirty="0"/>
              <a:t>, J., </a:t>
            </a:r>
            <a:r>
              <a:rPr lang="en-US" sz="2600" dirty="0" err="1"/>
              <a:t>Calanche</a:t>
            </a:r>
            <a:r>
              <a:rPr lang="en-US" sz="2600" dirty="0"/>
              <a:t>, M. ‘., </a:t>
            </a:r>
            <a:r>
              <a:rPr lang="en-US" sz="2600" dirty="0" err="1"/>
              <a:t>Baezconde-Garbanati</a:t>
            </a:r>
            <a:r>
              <a:rPr lang="en-US" sz="2600" dirty="0"/>
              <a:t>, L., Contreras, R., &amp; </a:t>
            </a:r>
            <a:r>
              <a:rPr lang="en-US" sz="2600" dirty="0" err="1"/>
              <a:t>Bluthenthal</a:t>
            </a:r>
            <a:r>
              <a:rPr lang="en-US" sz="2600" dirty="0"/>
              <a:t>, R. (2019). Community needs assessment among Latino families in an urban public housing development. Hispanic Journal of Behavioral Sciences, 41(3), 344-362. https://doi.org/10.1177/0739986319845103</a:t>
            </a:r>
          </a:p>
          <a:p>
            <a:r>
              <a:rPr lang="en-US" sz="2600" dirty="0"/>
              <a:t>Mondragon, E. V., Jimenez, A., </a:t>
            </a:r>
            <a:r>
              <a:rPr lang="en-US" sz="2600" dirty="0" err="1"/>
              <a:t>Palladino</a:t>
            </a:r>
            <a:r>
              <a:rPr lang="en-US" sz="2600" dirty="0"/>
              <a:t>, A. G., Davis, D., &amp; Escamilla, J. A. (2016). Hispanic health in the USA: A scoping review of the literature. Public Health Reviews. https://publichealthreviews.biomedcentral.com/articles/10.1186/s40985-016-0043-2</a:t>
            </a:r>
          </a:p>
          <a:p>
            <a:r>
              <a:rPr lang="en-US" sz="2600" dirty="0"/>
              <a:t>National Alliance for Hispanic Health. (2018). Quality Health Services for Hispanics: The Cultural Competence Component. Official web site of the U.S. Health Resources &amp; Services Administration |. https://www.hrsa.gov/sites/default/files/culturalcompetence/servicesforhispanics.pdf</a:t>
            </a:r>
          </a:p>
          <a:p>
            <a:endParaRPr lang="en-US" dirty="0"/>
          </a:p>
        </p:txBody>
      </p:sp>
    </p:spTree>
    <p:extLst>
      <p:ext uri="{BB962C8B-B14F-4D97-AF65-F5344CB8AC3E}">
        <p14:creationId xmlns:p14="http://schemas.microsoft.com/office/powerpoint/2010/main" val="37757168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272</TotalTime>
  <Words>923</Words>
  <Application>Microsoft Office PowerPoint</Application>
  <PresentationFormat>Widescreen</PresentationFormat>
  <Paragraphs>43</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Cultural Competence Interview Analysis</vt:lpstr>
      <vt:lpstr>Introduction</vt:lpstr>
      <vt:lpstr>The Hispanic Community Literature Review</vt:lpstr>
      <vt:lpstr>Literature Review (Cont…)</vt:lpstr>
      <vt:lpstr>Data Comparison</vt:lpstr>
      <vt:lpstr>Recommendations for Clinical Practice</vt:lpstr>
      <vt:lpstr>Recommendations for Research</vt:lpstr>
      <vt:lpstr>Recommendations for the Healthcare Organization</vt:lpstr>
      <vt:lpstr>Value of the exercise to future practice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Competence Interview Analysis</dc:title>
  <dc:creator>Admin</dc:creator>
  <cp:lastModifiedBy>Admin</cp:lastModifiedBy>
  <cp:revision>24</cp:revision>
  <dcterms:created xsi:type="dcterms:W3CDTF">2020-08-13T20:30:16Z</dcterms:created>
  <dcterms:modified xsi:type="dcterms:W3CDTF">2020-08-14T01:02:51Z</dcterms:modified>
</cp:coreProperties>
</file>